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4.xml"/><Relationship Id="rId41" Type="http://schemas.openxmlformats.org/officeDocument/2006/relationships/font" Target="fonts/Lat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aleway-bold.fntdata"/><Relationship Id="rId12" Type="http://schemas.openxmlformats.org/officeDocument/2006/relationships/slide" Target="slides/slide6.xml"/><Relationship Id="rId34" Type="http://schemas.openxmlformats.org/officeDocument/2006/relationships/font" Target="fonts/Raleway-regular.fntdata"/><Relationship Id="rId15" Type="http://schemas.openxmlformats.org/officeDocument/2006/relationships/slide" Target="slides/slide9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8.xml"/><Relationship Id="rId36" Type="http://schemas.openxmlformats.org/officeDocument/2006/relationships/font" Target="fonts/Raleway-italic.fntdata"/><Relationship Id="rId17" Type="http://schemas.openxmlformats.org/officeDocument/2006/relationships/slide" Target="slides/slide11.xml"/><Relationship Id="rId39" Type="http://schemas.openxmlformats.org/officeDocument/2006/relationships/font" Target="fonts/Lato-bold.fntdata"/><Relationship Id="rId16" Type="http://schemas.openxmlformats.org/officeDocument/2006/relationships/slide" Target="slides/slide10.xml"/><Relationship Id="rId38" Type="http://schemas.openxmlformats.org/officeDocument/2006/relationships/font" Target="fonts/La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042169d7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042169d7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9d24e28d62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9d24e28d62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042169d75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042169d75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042169d7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042169d7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d24e288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9d24e288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d24e288e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d24e288e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d24e288e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d24e288e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24e288e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24e288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9d24e288e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9d24e288e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9d24e28d6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9d24e28d6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9d24e28d6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9d24e28d6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042169d7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042169d7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9d24e28d62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9d24e28d62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042169d7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042169d7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042169d7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042169d7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042169d7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a042169d7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9d24e28d6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9d24e28d6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042169d75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042169d75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042169d75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042169d75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a042169d75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a042169d75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042169d7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042169d7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d24e28d6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d24e28d6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d24e28d62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d24e28d62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d24e28d62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d24e28d62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d24e28d62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d24e28d62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d24e28d62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d24e28d62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9d24e28d62_2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9d24e28d62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18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drive.google.com/drive/folders/1pxNG3DhTQhhmq5cxTgOXH9ec2W7uhkCn" TargetMode="External"/><Relationship Id="rId4" Type="http://schemas.openxmlformats.org/officeDocument/2006/relationships/hyperlink" Target="https://docs.google.com/presentation/d/1my8ADn2ij0Hg3R_yjA6u_1AzibF9T5YRZbDLRC81dSc/edit#slide=id.ga042169d75_1_56" TargetMode="External"/><Relationship Id="rId5" Type="http://schemas.openxmlformats.org/officeDocument/2006/relationships/hyperlink" Target="https://drive.google.com/drive/folders/1o3LIcbVKNn-R2kdQgWteNj9zCsNbHj5M" TargetMode="External"/><Relationship Id="rId6" Type="http://schemas.openxmlformats.org/officeDocument/2006/relationships/hyperlink" Target="https://www.youtube.com/watch?v=-la3q9d7AKQ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hyperlink" Target="https://forms.gle/fp6ZVue6jE6JJQkA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type="ctrTitle"/>
          </p:nvPr>
        </p:nvSpPr>
        <p:spPr>
          <a:xfrm>
            <a:off x="2390275" y="908500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using Logistic Regression</a:t>
            </a:r>
            <a:endParaRPr/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Michigan Hackers Machine Learning Team</a:t>
            </a:r>
            <a:endParaRPr sz="2400"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25" y="290680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800"/>
              <a:t>Second time through for loop (2nd epoch)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50" y="3558425"/>
            <a:ext cx="2042050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7514" y="3558425"/>
            <a:ext cx="1125764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6700" y="3898426"/>
            <a:ext cx="1490030" cy="3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92925" y="3898424"/>
            <a:ext cx="725875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1088" y="3898425"/>
            <a:ext cx="1077799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78950" y="3540550"/>
            <a:ext cx="961750" cy="110066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4"/>
          <p:cNvSpPr txBox="1"/>
          <p:nvPr>
            <p:ph type="title"/>
          </p:nvPr>
        </p:nvSpPr>
        <p:spPr>
          <a:xfrm>
            <a:off x="5209775" y="1936350"/>
            <a:ext cx="3123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highlight>
                  <a:srgbClr val="CCCCCC"/>
                </a:highlight>
              </a:rPr>
              <a:t>Try on your own!</a:t>
            </a:r>
            <a:endParaRPr sz="2800">
              <a:solidFill>
                <a:srgbClr val="FF0000"/>
              </a:solidFill>
              <a:highlight>
                <a:srgbClr val="CCCCCC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538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Classification Problem</a:t>
            </a:r>
            <a:endParaRPr/>
          </a:p>
        </p:txBody>
      </p:sp>
      <p:sp>
        <p:nvSpPr>
          <p:cNvPr id="217" name="Google Shape;217;p36"/>
          <p:cNvSpPr txBox="1"/>
          <p:nvPr>
            <p:ph idx="1" type="body"/>
          </p:nvPr>
        </p:nvSpPr>
        <p:spPr>
          <a:xfrm>
            <a:off x="435900" y="1211350"/>
            <a:ext cx="82722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machine learning, </a:t>
            </a:r>
            <a:r>
              <a:rPr b="1" lang="en" sz="1400"/>
              <a:t>classification</a:t>
            </a:r>
            <a:r>
              <a:rPr lang="en" sz="1400"/>
              <a:t> refers to a predictive modeling problem where a categorical  label is predicted for a given example of input data.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Examples of classification problems include: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Classify emails as spam/not spam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Classify a Yelp Review as positive/negative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Classify handwritten numbers as digits 0-9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400"/>
              <a:t>Label encoding</a:t>
            </a:r>
            <a:r>
              <a:rPr lang="en" sz="1400"/>
              <a:t> is the mapping of class labels to unique integer values.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y ∈ {-1,1}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0: “Negative class” (eg. not spam)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1: “Positive class” (eg. spam)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1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4538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</a:t>
            </a:r>
            <a:r>
              <a:rPr lang="en"/>
              <a:t>Classification</a:t>
            </a:r>
            <a:endParaRPr/>
          </a:p>
        </p:txBody>
      </p:sp>
      <p:pic>
        <p:nvPicPr>
          <p:cNvPr id="223" name="Google Shape;2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551" y="1325825"/>
            <a:ext cx="4208701" cy="312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>
            <p:ph type="title"/>
          </p:nvPr>
        </p:nvSpPr>
        <p:spPr>
          <a:xfrm>
            <a:off x="4538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34" name="Google Shape;2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250" y="1391950"/>
            <a:ext cx="666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/>
          <p:nvPr>
            <p:ph type="title"/>
          </p:nvPr>
        </p:nvSpPr>
        <p:spPr>
          <a:xfrm>
            <a:off x="453800" y="575950"/>
            <a:ext cx="746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 Model</a:t>
            </a:r>
            <a:endParaRPr/>
          </a:p>
        </p:txBody>
      </p:sp>
      <p:sp>
        <p:nvSpPr>
          <p:cNvPr id="240" name="Google Shape;240;p40"/>
          <p:cNvSpPr txBox="1"/>
          <p:nvPr>
            <p:ph idx="1" type="body"/>
          </p:nvPr>
        </p:nvSpPr>
        <p:spPr>
          <a:xfrm>
            <a:off x="435900" y="1211350"/>
            <a:ext cx="82722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h(x) represents the estimated probability that y=1 on input x.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Eg: For some email, if h(x) = .7, then there is a 70% chance the email is spam.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Since there are only two possibilities for h(x) (0 or 1), there is a 30% chance the email is not spam.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41" name="Google Shape;24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025" y="1333600"/>
            <a:ext cx="2943925" cy="16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1"/>
          <p:cNvSpPr txBox="1"/>
          <p:nvPr>
            <p:ph type="title"/>
          </p:nvPr>
        </p:nvSpPr>
        <p:spPr>
          <a:xfrm>
            <a:off x="453800" y="575950"/>
            <a:ext cx="746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Sigmoid Function</a:t>
            </a:r>
            <a:endParaRPr/>
          </a:p>
        </p:txBody>
      </p:sp>
      <p:sp>
        <p:nvSpPr>
          <p:cNvPr id="247" name="Google Shape;247;p41"/>
          <p:cNvSpPr txBox="1"/>
          <p:nvPr>
            <p:ph idx="1" type="body"/>
          </p:nvPr>
        </p:nvSpPr>
        <p:spPr>
          <a:xfrm>
            <a:off x="435900" y="1211350"/>
            <a:ext cx="82722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25" y="1211350"/>
            <a:ext cx="481012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453800" y="575950"/>
            <a:ext cx="746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Function for Logistic Regression</a:t>
            </a:r>
            <a:endParaRPr/>
          </a:p>
        </p:txBody>
      </p:sp>
      <p:sp>
        <p:nvSpPr>
          <p:cNvPr id="254" name="Google Shape;254;p42"/>
          <p:cNvSpPr txBox="1"/>
          <p:nvPr>
            <p:ph idx="1" type="body"/>
          </p:nvPr>
        </p:nvSpPr>
        <p:spPr>
          <a:xfrm>
            <a:off x="435900" y="1211350"/>
            <a:ext cx="8272200" cy="31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13" y="1218975"/>
            <a:ext cx="3457575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3225" y="2341375"/>
            <a:ext cx="3457574" cy="2359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453800" y="575950"/>
            <a:ext cx="7463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Condensed Cost Function</a:t>
            </a:r>
            <a:endParaRPr/>
          </a:p>
        </p:txBody>
      </p:sp>
      <p:pic>
        <p:nvPicPr>
          <p:cNvPr id="262" name="Google Shape;2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8" y="2801050"/>
            <a:ext cx="89535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9063" y="1357038"/>
            <a:ext cx="4245875" cy="12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25" name="Google Shape;125;p26"/>
          <p:cNvSpPr txBox="1"/>
          <p:nvPr>
            <p:ph idx="1" type="body"/>
          </p:nvPr>
        </p:nvSpPr>
        <p:spPr>
          <a:xfrm>
            <a:off x="2400297" y="1602675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Icebreaker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G</a:t>
            </a:r>
            <a:r>
              <a:rPr lang="en" sz="1800"/>
              <a:t>radient Descent</a:t>
            </a:r>
            <a:r>
              <a:rPr lang="en" sz="1800"/>
              <a:t> Code Walkthrough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Introduction to Classification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Introduction to </a:t>
            </a:r>
            <a:r>
              <a:rPr lang="en" sz="1800"/>
              <a:t>Logistic</a:t>
            </a:r>
            <a:r>
              <a:rPr lang="en" sz="1800"/>
              <a:t>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Implement Logistic Regression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 sz="1800"/>
              <a:t>Work and Ask Questions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837" y="551463"/>
            <a:ext cx="4432325" cy="404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Logistic Regression in Python</a:t>
            </a:r>
            <a:endParaRPr sz="4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410350" y="1253700"/>
            <a:ext cx="831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79" name="Google Shape;279;p46"/>
          <p:cNvSpPr txBox="1"/>
          <p:nvPr>
            <p:ph type="title"/>
          </p:nvPr>
        </p:nvSpPr>
        <p:spPr>
          <a:xfrm>
            <a:off x="410350" y="575950"/>
            <a:ext cx="831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Setting Up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987" y="1211350"/>
            <a:ext cx="7912225" cy="339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410350" y="1253700"/>
            <a:ext cx="831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86" name="Google Shape;286;p47"/>
          <p:cNvSpPr txBox="1"/>
          <p:nvPr>
            <p:ph type="title"/>
          </p:nvPr>
        </p:nvSpPr>
        <p:spPr>
          <a:xfrm>
            <a:off x="410350" y="575950"/>
            <a:ext cx="831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Helper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25" y="1211338"/>
            <a:ext cx="7733525" cy="34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410350" y="1253700"/>
            <a:ext cx="831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3" name="Google Shape;293;p48"/>
          <p:cNvSpPr txBox="1"/>
          <p:nvPr>
            <p:ph type="title"/>
          </p:nvPr>
        </p:nvSpPr>
        <p:spPr>
          <a:xfrm>
            <a:off x="410350" y="575950"/>
            <a:ext cx="831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Cost </a:t>
            </a:r>
            <a:r>
              <a:rPr lang="en"/>
              <a:t>Function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00" y="1597598"/>
            <a:ext cx="9143999" cy="247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410350" y="1253700"/>
            <a:ext cx="83115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00" name="Google Shape;300;p49"/>
          <p:cNvSpPr txBox="1"/>
          <p:nvPr>
            <p:ph type="title"/>
          </p:nvPr>
        </p:nvSpPr>
        <p:spPr>
          <a:xfrm>
            <a:off x="410350" y="575950"/>
            <a:ext cx="83115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Gradient Descent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7378"/>
            <a:ext cx="9144002" cy="25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450275" y="575950"/>
            <a:ext cx="827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and Ask Questions</a:t>
            </a:r>
            <a:endParaRPr/>
          </a:p>
        </p:txBody>
      </p:sp>
      <p:sp>
        <p:nvSpPr>
          <p:cNvPr id="307" name="Google Shape;307;p50"/>
          <p:cNvSpPr txBox="1"/>
          <p:nvPr>
            <p:ph idx="1" type="body"/>
          </p:nvPr>
        </p:nvSpPr>
        <p:spPr>
          <a:xfrm>
            <a:off x="472176" y="1211350"/>
            <a:ext cx="82278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Last week to complete the small linear regression project: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Starter code (SLR_GD.ipynb) and dataset (yoe_sal.cv) found </a:t>
            </a:r>
            <a:r>
              <a:rPr lang="en" u="sng">
                <a:solidFill>
                  <a:schemeClr val="hlink"/>
                </a:solidFill>
                <a:hlinkClick r:id="rId3"/>
              </a:rPr>
              <a:t>here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arenR"/>
            </a:pPr>
            <a:r>
              <a:rPr lang="en"/>
              <a:t>Remember to put the dataset in the same folder as your starter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Use the last part of </a:t>
            </a:r>
            <a:r>
              <a:rPr lang="en" u="sng">
                <a:solidFill>
                  <a:schemeClr val="hlink"/>
                </a:solidFill>
                <a:hlinkClick r:id="rId4"/>
              </a:rPr>
              <a:t>these</a:t>
            </a:r>
            <a:r>
              <a:rPr lang="en"/>
              <a:t> slides as </a:t>
            </a:r>
            <a:r>
              <a:rPr lang="en"/>
              <a:t>reference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lang="en"/>
              <a:t>Upload your notebook </a:t>
            </a:r>
            <a:r>
              <a:rPr lang="en" u="sng">
                <a:solidFill>
                  <a:schemeClr val="hlink"/>
                </a:solidFill>
                <a:hlinkClick r:id="rId5"/>
              </a:rPr>
              <a:t>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If done:</a:t>
            </a:r>
            <a:r>
              <a:rPr lang="en"/>
              <a:t> Watch at least the </a:t>
            </a:r>
            <a:r>
              <a:rPr lang="en" u="sng">
                <a:solidFill>
                  <a:schemeClr val="hlink"/>
                </a:solidFill>
                <a:hlinkClick r:id="rId6"/>
              </a:rPr>
              <a:t>first video</a:t>
            </a:r>
            <a:r>
              <a:rPr lang="en"/>
              <a:t> of Andrew Ng’s logistic regression series. If you don’t know who Andrew Ng is, look him up!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Questions about any topic, onboarding, or computer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For next week: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Beginner</a:t>
            </a:r>
            <a:r>
              <a:rPr lang="en"/>
              <a:t>: Continue working on Python 3 Programming Specialization on Coursera. Use the practice feature of the interactive textbook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arenR"/>
            </a:pPr>
            <a:r>
              <a:rPr b="1" lang="en"/>
              <a:t>Intermediate</a:t>
            </a:r>
            <a:r>
              <a:rPr lang="en"/>
              <a:t>: Read chapter 8 and 14 of Data Science from Scratch. Practice writing code in Jupyter as you go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283100" y="2059273"/>
            <a:ext cx="6244200" cy="9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300" y="66675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300" y="2717875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1"/>
          <p:cNvSpPr txBox="1"/>
          <p:nvPr>
            <p:ph type="title"/>
          </p:nvPr>
        </p:nvSpPr>
        <p:spPr>
          <a:xfrm>
            <a:off x="348925" y="3004313"/>
            <a:ext cx="47457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Michigan Hackers Machine Learning Team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Contact Info: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Rajas Gupta | rajasg@umich.edu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Vijay Shamra | vsharm@umich.edu</a:t>
            </a:r>
            <a:endParaRPr b="0" sz="1200"/>
          </a:p>
        </p:txBody>
      </p:sp>
      <p:sp>
        <p:nvSpPr>
          <p:cNvPr id="316" name="Google Shape;316;p51"/>
          <p:cNvSpPr txBox="1"/>
          <p:nvPr>
            <p:ph type="title"/>
          </p:nvPr>
        </p:nvSpPr>
        <p:spPr>
          <a:xfrm>
            <a:off x="348925" y="4306650"/>
            <a:ext cx="1557900" cy="54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 u="sng">
                <a:hlinkClick r:id="rId5"/>
              </a:rPr>
              <a:t>Provide Feedback</a:t>
            </a:r>
            <a:endParaRPr b="0" sz="1200" u="sng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type="title"/>
          </p:nvPr>
        </p:nvSpPr>
        <p:spPr>
          <a:xfrm>
            <a:off x="141120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 Breaker</a:t>
            </a:r>
            <a:endParaRPr/>
          </a:p>
        </p:txBody>
      </p:sp>
      <p:sp>
        <p:nvSpPr>
          <p:cNvPr id="131" name="Google Shape;131;p27"/>
          <p:cNvSpPr txBox="1"/>
          <p:nvPr>
            <p:ph idx="1" type="body"/>
          </p:nvPr>
        </p:nvSpPr>
        <p:spPr>
          <a:xfrm>
            <a:off x="435900" y="1211350"/>
            <a:ext cx="8272200" cy="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Breakout into smaller groups and talk about where you would want to visit after quarantine ends.</a:t>
            </a:r>
            <a:endParaRPr/>
          </a:p>
        </p:txBody>
      </p:sp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775" y="1816650"/>
            <a:ext cx="3818865" cy="286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Gradient Descent Code Walkthrough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Declarations</a:t>
            </a:r>
            <a:endParaRPr/>
          </a:p>
        </p:txBody>
      </p:sp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8950" y="3542787"/>
            <a:ext cx="961750" cy="10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50" y="3558425"/>
            <a:ext cx="2042050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7514" y="3558425"/>
            <a:ext cx="1125764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36700" y="3898426"/>
            <a:ext cx="1490030" cy="38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2925" y="3898424"/>
            <a:ext cx="725875" cy="3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/>
          <p:nvPr/>
        </p:nvSpPr>
        <p:spPr>
          <a:xfrm>
            <a:off x="786025" y="2083325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9"/>
          <p:cNvSpPr/>
          <p:nvPr/>
        </p:nvSpPr>
        <p:spPr>
          <a:xfrm>
            <a:off x="786025" y="2261675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51088" y="3898425"/>
            <a:ext cx="1077799" cy="3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time through for loop (first epoch)</a:t>
            </a:r>
            <a:endParaRPr/>
          </a:p>
        </p:txBody>
      </p:sp>
      <p:pic>
        <p:nvPicPr>
          <p:cNvPr id="157" name="Google Shape;1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538" y="3542787"/>
            <a:ext cx="961750" cy="10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250" y="3558425"/>
            <a:ext cx="2042050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850" y="3587200"/>
            <a:ext cx="1311685" cy="10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0"/>
          <p:cNvSpPr/>
          <p:nvPr/>
        </p:nvSpPr>
        <p:spPr>
          <a:xfrm>
            <a:off x="1076975" y="2571750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time through for loop (first epoch)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850" y="3587200"/>
            <a:ext cx="1311685" cy="1007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/>
          <p:nvPr/>
        </p:nvSpPr>
        <p:spPr>
          <a:xfrm>
            <a:off x="1094300" y="2727600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52" y="3558425"/>
            <a:ext cx="1125764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800" y="3536577"/>
            <a:ext cx="1502375" cy="110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time through for loop (first epoch)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2"/>
          <p:cNvSpPr/>
          <p:nvPr/>
        </p:nvSpPr>
        <p:spPr>
          <a:xfrm>
            <a:off x="1094300" y="2892125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025" y="3558427"/>
            <a:ext cx="1502375" cy="110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5575" y="3580275"/>
            <a:ext cx="2042050" cy="106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67800" y="3920274"/>
            <a:ext cx="725875" cy="3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2350" y="3543800"/>
            <a:ext cx="2042050" cy="113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53800" y="575950"/>
            <a:ext cx="75483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First time through for loop (first epoch)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00" y="1211350"/>
            <a:ext cx="7879577" cy="23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3"/>
          <p:cNvSpPr/>
          <p:nvPr/>
        </p:nvSpPr>
        <p:spPr>
          <a:xfrm>
            <a:off x="1085650" y="3039325"/>
            <a:ext cx="144900" cy="1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225" y="3558437"/>
            <a:ext cx="961750" cy="10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7825" y="3537613"/>
            <a:ext cx="2042050" cy="1137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0575" y="3556213"/>
            <a:ext cx="961750" cy="1100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51700" y="3906813"/>
            <a:ext cx="1118400" cy="3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